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heme/themeOverride3.xml" ContentType="application/vnd.openxmlformats-officedocument.themeOverr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Override1.xml" ContentType="application/vnd.openxmlformats-officedocument.themeOverr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harts/chart9.xml" ContentType="application/vnd.openxmlformats-officedocument.drawingml.chart+xml"/>
  <Override PartName="/ppt/charts/chart7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Override2.xml" ContentType="application/vnd.openxmlformats-officedocument.themeOverr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charts/chart8.xml" ContentType="application/vnd.openxmlformats-officedocument.drawingml.char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charts/chart6.xml" ContentType="application/vnd.openxmlformats-officedocument.drawingml.char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7" r:id="rId2"/>
    <p:sldId id="29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302" r:id="rId13"/>
    <p:sldId id="267" r:id="rId14"/>
    <p:sldId id="268" r:id="rId15"/>
    <p:sldId id="270" r:id="rId16"/>
    <p:sldId id="298" r:id="rId17"/>
    <p:sldId id="300" r:id="rId18"/>
    <p:sldId id="269" r:id="rId19"/>
    <p:sldId id="271" r:id="rId20"/>
    <p:sldId id="310" r:id="rId21"/>
    <p:sldId id="311" r:id="rId22"/>
    <p:sldId id="299" r:id="rId23"/>
    <p:sldId id="301" r:id="rId24"/>
    <p:sldId id="277" r:id="rId25"/>
    <p:sldId id="278" r:id="rId26"/>
    <p:sldId id="279" r:id="rId27"/>
    <p:sldId id="305" r:id="rId28"/>
    <p:sldId id="307" r:id="rId29"/>
    <p:sldId id="272" r:id="rId30"/>
    <p:sldId id="304" r:id="rId31"/>
    <p:sldId id="273" r:id="rId32"/>
    <p:sldId id="274" r:id="rId33"/>
    <p:sldId id="306" r:id="rId34"/>
    <p:sldId id="281" r:id="rId35"/>
    <p:sldId id="309" r:id="rId36"/>
    <p:sldId id="282" r:id="rId37"/>
    <p:sldId id="303" r:id="rId38"/>
    <p:sldId id="283" r:id="rId39"/>
    <p:sldId id="308" r:id="rId4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12" autoAdjust="0"/>
    <p:restoredTop sz="94718" autoAdjust="0"/>
  </p:normalViewPr>
  <p:slideViewPr>
    <p:cSldViewPr>
      <p:cViewPr>
        <p:scale>
          <a:sx n="75" d="100"/>
          <a:sy n="75" d="100"/>
        </p:scale>
        <p:origin x="-1158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antares\Documentacion\temp\Estadisticas%20-%20backup.xls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%20-%20backup.xls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%20-%20backup.xls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%20-%20backup.xls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%20-%20backup.xls" TargetMode="Externa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oleObject" Target="file:///C:\Proyectos\Antares\Sirius\Documentacion\temp\Estadisticas.xls" TargetMode="External"/><Relationship Id="rId1" Type="http://schemas.openxmlformats.org/officeDocument/2006/relationships/themeOverride" Target="../theme/themeOverride1.xm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oleObject" Target="file:///C:\Proyectos\Antares\Sirius\Documentacion\temp\Estadisticas%20-%20backup.xls" TargetMode="External"/><Relationship Id="rId1" Type="http://schemas.openxmlformats.org/officeDocument/2006/relationships/themeOverride" Target="../theme/themeOverride2.xml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oleObject" Target="file:///C:\Proyectos\Antares\Sirius\Documentacion\temp\Estadisticas%20-%20backup.xls" TargetMode="External"/><Relationship Id="rId1" Type="http://schemas.openxmlformats.org/officeDocument/2006/relationships/themeOverride" Target="../theme/themeOverride3.xm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hart>
    <c:plotArea>
      <c:layout/>
      <c:pieChart>
        <c:varyColors val="1"/>
        <c:firstSliceAng val="0"/>
      </c:pieChart>
    </c:plotArea>
    <c:legend>
      <c:legendPos val="r"/>
      <c:layout/>
      <c:txPr>
        <a:bodyPr/>
        <a:lstStyle/>
        <a:p>
          <a:pPr>
            <a:defRPr sz="2400" b="0"/>
          </a:pPr>
          <a:endParaRPr lang="es-AR"/>
        </a:p>
      </c:txPr>
    </c:legend>
    <c:plotVisOnly val="1"/>
  </c:chart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hart>
    <c:title>
      <c:layout/>
      <c:txPr>
        <a:bodyPr/>
        <a:lstStyle/>
        <a:p>
          <a:pPr>
            <a:defRPr sz="2800"/>
          </a:pPr>
          <a:endParaRPr lang="es-AR"/>
        </a:p>
      </c:txPr>
    </c:title>
    <c:plotArea>
      <c:layout/>
      <c:pieChart>
        <c:varyColors val="1"/>
        <c:ser>
          <c:idx val="0"/>
          <c:order val="0"/>
          <c:tx>
            <c:strRef>
              <c:f>'Horas Incurridas'!$B$64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-0.13166978360429091"/>
                  <c:y val="7.2911820561604279E-2"/>
                </c:manualLayout>
              </c:layout>
              <c:showPercent val="1"/>
            </c:dLbl>
            <c:dLbl>
              <c:idx val="1"/>
              <c:layout>
                <c:manualLayout>
                  <c:x val="0.11361605595579601"/>
                  <c:y val="-0.18264810854349525"/>
                </c:manualLayout>
              </c:layout>
              <c:showPercent val="1"/>
            </c:dLbl>
            <c:dLbl>
              <c:idx val="2"/>
              <c:layout>
                <c:manualLayout>
                  <c:x val="7.4309288521598293E-2"/>
                  <c:y val="0.17912918529885569"/>
                </c:manualLayout>
              </c:layout>
              <c:showPercent val="1"/>
            </c:dLbl>
            <c:txPr>
              <a:bodyPr/>
              <a:lstStyle/>
              <a:p>
                <a:pPr>
                  <a:defRPr sz="1800"/>
                </a:pPr>
                <a:endParaRPr lang="es-AR"/>
              </a:p>
            </c:txPr>
            <c:showPercent val="1"/>
            <c:showLeaderLines val="1"/>
          </c:dLbls>
          <c:cat>
            <c:strRef>
              <c:f>'Horas Incurridas'!$A$65:$A$67</c:f>
              <c:strCache>
                <c:ptCount val="3"/>
                <c:pt idx="0">
                  <c:v>Especificación Requisitos de Software</c:v>
                </c:pt>
                <c:pt idx="1">
                  <c:v>Caso de Uso</c:v>
                </c:pt>
                <c:pt idx="2">
                  <c:v>Re-trabajo</c:v>
                </c:pt>
              </c:strCache>
            </c:strRef>
          </c:cat>
          <c:val>
            <c:numRef>
              <c:f>'Horas Incurridas'!$B$65:$B$67</c:f>
              <c:numCache>
                <c:formatCode>General</c:formatCode>
                <c:ptCount val="3"/>
                <c:pt idx="0">
                  <c:v>216</c:v>
                </c:pt>
                <c:pt idx="1">
                  <c:v>256</c:v>
                </c:pt>
                <c:pt idx="2">
                  <c:v>83</c:v>
                </c:pt>
              </c:numCache>
            </c:numRef>
          </c:val>
        </c:ser>
        <c:dLbls>
          <c:showPercent val="1"/>
        </c:dLbls>
        <c:firstSliceAng val="0"/>
      </c:pieChart>
      <c:spPr>
        <a:noFill/>
        <a:ln w="25400">
          <a:noFill/>
        </a:ln>
      </c:spPr>
    </c:plotArea>
    <c:legend>
      <c:legendPos val="r"/>
      <c:layout>
        <c:manualLayout>
          <c:xMode val="edge"/>
          <c:yMode val="edge"/>
          <c:x val="0.64239621523534429"/>
          <c:y val="0.31321910412731918"/>
          <c:w val="0.32293289824397486"/>
          <c:h val="0.4837235966837018"/>
        </c:manualLayout>
      </c:layout>
      <c:txPr>
        <a:bodyPr/>
        <a:lstStyle/>
        <a:p>
          <a:pPr>
            <a:defRPr sz="1800"/>
          </a:pPr>
          <a:endParaRPr lang="es-AR"/>
        </a:p>
      </c:txPr>
    </c:legend>
    <c:plotVisOnly val="1"/>
    <c:dispBlanksAs val="zero"/>
  </c:chart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hart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Testing!$D$15</c:f>
              <c:strCache>
                <c:ptCount val="1"/>
                <c:pt idx="0">
                  <c:v>Alta</c:v>
                </c:pt>
              </c:strCache>
            </c:strRef>
          </c:tx>
          <c:spPr>
            <a:solidFill>
              <a:schemeClr val="accent2"/>
            </a:solidFill>
            <a:ln w="9525" cap="flat" cmpd="sng" algn="ctr">
              <a:solidFill>
                <a:schemeClr val="accent2">
                  <a:shade val="95000"/>
                  <a:satMod val="105000"/>
                </a:scheme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dLbls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Testing!$E$14:$G$14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Testing!$E$15:$G$15</c:f>
              <c:numCache>
                <c:formatCode>General</c:formatCode>
                <c:ptCount val="3"/>
                <c:pt idx="0">
                  <c:v>12</c:v>
                </c:pt>
                <c:pt idx="1">
                  <c:v>6</c:v>
                </c:pt>
                <c:pt idx="2">
                  <c:v>0</c:v>
                </c:pt>
              </c:numCache>
            </c:numRef>
          </c:val>
        </c:ser>
        <c:ser>
          <c:idx val="1"/>
          <c:order val="1"/>
          <c:tx>
            <c:strRef>
              <c:f>Testing!$D$16</c:f>
              <c:strCache>
                <c:ptCount val="1"/>
                <c:pt idx="0">
                  <c:v>Media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</c:spPr>
          <c:dLbls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Testing!$E$14:$G$14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Testing!$E$16:$G$16</c:f>
              <c:numCache>
                <c:formatCode>General</c:formatCode>
                <c:ptCount val="3"/>
                <c:pt idx="0">
                  <c:v>8</c:v>
                </c:pt>
                <c:pt idx="1">
                  <c:v>11</c:v>
                </c:pt>
                <c:pt idx="2">
                  <c:v>4</c:v>
                </c:pt>
              </c:numCache>
            </c:numRef>
          </c:val>
        </c:ser>
        <c:ser>
          <c:idx val="2"/>
          <c:order val="2"/>
          <c:tx>
            <c:strRef>
              <c:f>Testing!$D$17</c:f>
              <c:strCache>
                <c:ptCount val="1"/>
                <c:pt idx="0">
                  <c:v>Baja</c:v>
                </c:pt>
              </c:strCache>
            </c:strRef>
          </c:tx>
          <c:dLbls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Testing!$E$14:$G$14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Testing!$E$17:$G$17</c:f>
              <c:numCache>
                <c:formatCode>General</c:formatCode>
                <c:ptCount val="3"/>
                <c:pt idx="0">
                  <c:v>33</c:v>
                </c:pt>
                <c:pt idx="1">
                  <c:v>55</c:v>
                </c:pt>
                <c:pt idx="2">
                  <c:v>18</c:v>
                </c:pt>
              </c:numCache>
            </c:numRef>
          </c:val>
        </c:ser>
        <c:shape val="box"/>
        <c:axId val="88120320"/>
        <c:axId val="88130304"/>
        <c:axId val="0"/>
      </c:bar3DChart>
      <c:catAx>
        <c:axId val="88120320"/>
        <c:scaling>
          <c:orientation val="minMax"/>
        </c:scaling>
        <c:axPos val="b"/>
        <c:numFmt formatCode="General" sourceLinked="1"/>
        <c:tickLblPos val="nextTo"/>
        <c:txPr>
          <a:bodyPr/>
          <a:lstStyle/>
          <a:p>
            <a:pPr>
              <a:defRPr sz="1400"/>
            </a:pPr>
            <a:endParaRPr lang="es-AR"/>
          </a:p>
        </c:txPr>
        <c:crossAx val="88130304"/>
        <c:crosses val="autoZero"/>
        <c:auto val="1"/>
        <c:lblAlgn val="ctr"/>
        <c:lblOffset val="100"/>
      </c:catAx>
      <c:valAx>
        <c:axId val="88130304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 sz="1400"/>
                </a:pPr>
                <a:r>
                  <a:rPr lang="es-AR" sz="1400" noProof="0" dirty="0" smtClean="0"/>
                  <a:t>Cantidad</a:t>
                </a:r>
              </a:p>
              <a:p>
                <a:pPr>
                  <a:defRPr sz="1400"/>
                </a:pPr>
                <a:r>
                  <a:rPr lang="es-AR" sz="1400" noProof="0" dirty="0" smtClean="0"/>
                  <a:t>CP con incidencias</a:t>
                </a:r>
                <a:endParaRPr lang="es-AR" sz="1400" noProof="0" dirty="0"/>
              </a:p>
            </c:rich>
          </c:tx>
          <c:layout>
            <c:manualLayout>
              <c:xMode val="edge"/>
              <c:yMode val="edge"/>
              <c:x val="1.1582663654655654E-2"/>
              <c:y val="0.38769944365156001"/>
            </c:manualLayout>
          </c:layout>
        </c:title>
        <c:numFmt formatCode="General" sourceLinked="1"/>
        <c:tickLblPos val="nextTo"/>
        <c:crossAx val="88120320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/>
      <c:txPr>
        <a:bodyPr/>
        <a:lstStyle/>
        <a:p>
          <a:pPr>
            <a:defRPr sz="1400"/>
          </a:pPr>
          <a:endParaRPr lang="es-AR"/>
        </a:p>
      </c:txPr>
    </c:legend>
    <c:plotVisOnly val="1"/>
    <c:dispBlanksAs val="gap"/>
  </c:chart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hart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Incurridas'!$A$10</c:f>
              <c:strCache>
                <c:ptCount val="1"/>
                <c:pt idx="0">
                  <c:v>Estimación</c:v>
                </c:pt>
              </c:strCache>
            </c:strRef>
          </c:tx>
          <c:dLbls>
            <c:dLbl>
              <c:idx val="0"/>
              <c:layout>
                <c:manualLayout>
                  <c:x val="2.7777777777777822E-3"/>
                  <c:y val="0.10176871402444999"/>
                </c:manualLayout>
              </c:layout>
              <c:showVal val="1"/>
            </c:dLbl>
            <c:txPr>
              <a:bodyPr/>
              <a:lstStyle/>
              <a:p>
                <a:pPr>
                  <a:defRPr sz="1400" baseline="0"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cat>
          <c:val>
            <c:numRef>
              <c:f>'Horas Incurridas'!$B$10</c:f>
              <c:numCache>
                <c:formatCode>General</c:formatCode>
                <c:ptCount val="1"/>
                <c:pt idx="0">
                  <c:v>2856</c:v>
                </c:pt>
              </c:numCache>
            </c:numRef>
          </c:val>
        </c:ser>
        <c:ser>
          <c:idx val="1"/>
          <c:order val="1"/>
          <c:tx>
            <c:strRef>
              <c:f>'Horas Incurridas'!$A$11</c:f>
              <c:strCache>
                <c:ptCount val="1"/>
                <c:pt idx="0">
                  <c:v>Estimación Formal</c:v>
                </c:pt>
              </c:strCache>
            </c:strRef>
          </c:tx>
          <c:spPr>
            <a:solidFill>
              <a:schemeClr val="accent3"/>
            </a:solidFill>
          </c:spPr>
          <c:dLbls>
            <c:dLbl>
              <c:idx val="0"/>
              <c:layout>
                <c:manualLayout>
                  <c:x val="5.0925337632080094E-17"/>
                  <c:y val="0.10639456466192503"/>
                </c:manualLayout>
              </c:layout>
              <c:showVal val="1"/>
            </c:dLbl>
            <c:txPr>
              <a:bodyPr/>
              <a:lstStyle/>
              <a:p>
                <a:pPr>
                  <a:defRPr sz="1400" baseline="0"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cat>
          <c:val>
            <c:numRef>
              <c:f>'Horas Incurridas'!$B$11</c:f>
              <c:numCache>
                <c:formatCode>General</c:formatCode>
                <c:ptCount val="1"/>
                <c:pt idx="0">
                  <c:v>3915</c:v>
                </c:pt>
              </c:numCache>
            </c:numRef>
          </c:val>
        </c:ser>
        <c:ser>
          <c:idx val="2"/>
          <c:order val="2"/>
          <c:tx>
            <c:strRef>
              <c:f>'Horas Incurridas'!$A$12</c:f>
              <c:strCache>
                <c:ptCount val="1"/>
                <c:pt idx="0">
                  <c:v>Incurridas</c:v>
                </c:pt>
              </c:strCache>
            </c:strRef>
          </c:tx>
          <c:spPr>
            <a:solidFill>
              <a:schemeClr val="accent2"/>
            </a:solidFill>
          </c:spPr>
          <c:dLbls>
            <c:dLbl>
              <c:idx val="0"/>
              <c:layout>
                <c:manualLayout>
                  <c:x val="0"/>
                  <c:y val="0.12017397931275189"/>
                </c:manualLayout>
              </c:layout>
              <c:spPr/>
              <c:txPr>
                <a:bodyPr/>
                <a:lstStyle/>
                <a:p>
                  <a:pPr>
                    <a:defRPr sz="1400">
                      <a:solidFill>
                        <a:schemeClr val="bg1"/>
                      </a:solidFill>
                    </a:defRPr>
                  </a:pPr>
                  <a:endParaRPr lang="es-AR"/>
                </a:p>
              </c:txPr>
              <c:showVal val="1"/>
            </c:dLbl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cat>
          <c:val>
            <c:numRef>
              <c:f>'Horas Incurridas'!$B$12</c:f>
              <c:numCache>
                <c:formatCode>General</c:formatCode>
                <c:ptCount val="1"/>
                <c:pt idx="0">
                  <c:v>2087</c:v>
                </c:pt>
              </c:numCache>
            </c:numRef>
          </c:val>
        </c:ser>
        <c:shape val="box"/>
        <c:axId val="89743744"/>
        <c:axId val="89745280"/>
        <c:axId val="0"/>
      </c:bar3DChart>
      <c:catAx>
        <c:axId val="89743744"/>
        <c:scaling>
          <c:orientation val="minMax"/>
        </c:scaling>
        <c:delete val="1"/>
        <c:axPos val="b"/>
        <c:tickLblPos val="none"/>
        <c:crossAx val="89745280"/>
        <c:crosses val="autoZero"/>
        <c:auto val="1"/>
        <c:lblAlgn val="ctr"/>
        <c:lblOffset val="100"/>
      </c:catAx>
      <c:valAx>
        <c:axId val="89745280"/>
        <c:scaling>
          <c:orientation val="minMax"/>
          <c:min val="0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 sz="1400"/>
                </a:pPr>
                <a:r>
                  <a:rPr lang="es-AR" sz="1400"/>
                  <a:t>Horas</a:t>
                </a:r>
              </a:p>
            </c:rich>
          </c:tx>
          <c:layout>
            <c:manualLayout>
              <c:xMode val="edge"/>
              <c:yMode val="edge"/>
              <c:x val="1.437626081863734E-2"/>
              <c:y val="0.48055981257376384"/>
            </c:manualLayout>
          </c:layout>
        </c:title>
        <c:numFmt formatCode="General" sourceLinked="1"/>
        <c:tickLblPos val="nextTo"/>
        <c:crossAx val="89743744"/>
        <c:crosses val="autoZero"/>
        <c:crossBetween val="between"/>
        <c:minorUnit val="500"/>
      </c:valAx>
      <c:spPr>
        <a:noFill/>
        <a:ln w="25400">
          <a:noFill/>
        </a:ln>
      </c:spPr>
    </c:plotArea>
    <c:legend>
      <c:legendPos val="r"/>
      <c:layout/>
      <c:txPr>
        <a:bodyPr/>
        <a:lstStyle/>
        <a:p>
          <a:pPr>
            <a:defRPr sz="1400"/>
          </a:pPr>
          <a:endParaRPr lang="es-AR"/>
        </a:p>
      </c:txPr>
    </c:legend>
    <c:plotVisOnly val="1"/>
    <c:dispBlanksAs val="gap"/>
  </c:chart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hart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dLbls>
            <c:dLbl>
              <c:idx val="0"/>
              <c:layout>
                <c:manualLayout>
                  <c:x val="-2.5462668816040053E-17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0.1111111111111111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Incurridas'!$A$2:$A$3</c:f>
              <c:strCache>
                <c:ptCount val="2"/>
                <c:pt idx="0">
                  <c:v>Análisis</c:v>
                </c:pt>
                <c:pt idx="1">
                  <c:v>Diseño</c:v>
                </c:pt>
              </c:strCache>
            </c:strRef>
          </c:cat>
          <c:val>
            <c:numRef>
              <c:f>'Horas Incurridas'!$B$2:$B$3</c:f>
              <c:numCache>
                <c:formatCode>General</c:formatCode>
                <c:ptCount val="2"/>
                <c:pt idx="0">
                  <c:v>704</c:v>
                </c:pt>
                <c:pt idx="1">
                  <c:v>424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5.5555555555555558E-3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8.7962962962963034E-2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Incurridas'!$A$2:$A$3</c:f>
              <c:strCache>
                <c:ptCount val="2"/>
                <c:pt idx="0">
                  <c:v>Análisis</c:v>
                </c:pt>
                <c:pt idx="1">
                  <c:v>Diseño</c:v>
                </c:pt>
              </c:strCache>
            </c:strRef>
          </c:cat>
          <c:val>
            <c:numRef>
              <c:f>'Horas Incurridas'!$C$2:$C$3</c:f>
              <c:numCache>
                <c:formatCode>General</c:formatCode>
                <c:ptCount val="2"/>
                <c:pt idx="0">
                  <c:v>555</c:v>
                </c:pt>
                <c:pt idx="1">
                  <c:v>292</c:v>
                </c:pt>
              </c:numCache>
            </c:numRef>
          </c:val>
        </c:ser>
        <c:shape val="box"/>
        <c:axId val="85745664"/>
        <c:axId val="85747200"/>
        <c:axId val="0"/>
      </c:bar3DChart>
      <c:catAx>
        <c:axId val="85745664"/>
        <c:scaling>
          <c:orientation val="minMax"/>
        </c:scaling>
        <c:axPos val="b"/>
        <c:numFmt formatCode="General" sourceLinked="1"/>
        <c:majorTickMark val="none"/>
        <c:tickLblPos val="nextTo"/>
        <c:crossAx val="85747200"/>
        <c:crosses val="autoZero"/>
        <c:auto val="1"/>
        <c:lblAlgn val="ctr"/>
        <c:lblOffset val="100"/>
      </c:catAx>
      <c:valAx>
        <c:axId val="85747200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/>
                  <a:t>Horas</a:t>
                </a:r>
              </a:p>
            </c:rich>
          </c:tx>
          <c:layout>
            <c:manualLayout>
              <c:xMode val="edge"/>
              <c:yMode val="edge"/>
              <c:x val="1.7642825896762925E-2"/>
              <c:y val="0.46087504548657077"/>
            </c:manualLayout>
          </c:layout>
        </c:title>
        <c:numFmt formatCode="General" sourceLinked="0"/>
        <c:tickLblPos val="nextTo"/>
        <c:crossAx val="85745664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/>
    </c:legend>
    <c:plotVisOnly val="1"/>
    <c:dispBlanksAs val="gap"/>
  </c:chart>
  <c:externalData r:id="rId1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lrMapOvr bg1="lt1" tx1="dk1" bg2="lt2" tx2="dk2" accent1="accent1" accent2="accent2" accent3="accent3" accent4="accent4" accent5="accent5" accent6="accent6" hlink="hlink" folHlink="folHlink"/>
  <c:chart>
    <c:autoTitleDeleted val="1"/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dLbls>
            <c:dLbl>
              <c:idx val="0"/>
              <c:layout>
                <c:manualLayout>
                  <c:x val="-2.5462668816040214E-17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0.1111111111111111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Incurridas'!$A$4</c:f>
              <c:strCache>
                <c:ptCount val="1"/>
                <c:pt idx="0">
                  <c:v>Desarrollo</c:v>
                </c:pt>
              </c:strCache>
            </c:strRef>
          </c:cat>
          <c:val>
            <c:numRef>
              <c:f>'Horas Incurridas'!$B$4</c:f>
              <c:numCache>
                <c:formatCode>General</c:formatCode>
                <c:ptCount val="1"/>
                <c:pt idx="0">
                  <c:v>1128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5.5555555555555558E-3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8.7962962962963201E-2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Incurridas'!$A$4</c:f>
              <c:strCache>
                <c:ptCount val="1"/>
                <c:pt idx="0">
                  <c:v>Desarrollo</c:v>
                </c:pt>
              </c:strCache>
            </c:strRef>
          </c:cat>
          <c:val>
            <c:numRef>
              <c:f>'Horas Incurridas'!$C$4</c:f>
              <c:numCache>
                <c:formatCode>General</c:formatCode>
                <c:ptCount val="1"/>
                <c:pt idx="0">
                  <c:v>867</c:v>
                </c:pt>
              </c:numCache>
            </c:numRef>
          </c:val>
        </c:ser>
        <c:shape val="box"/>
        <c:axId val="85781888"/>
        <c:axId val="89855104"/>
        <c:axId val="0"/>
      </c:bar3DChart>
      <c:catAx>
        <c:axId val="85781888"/>
        <c:scaling>
          <c:orientation val="minMax"/>
        </c:scaling>
        <c:axPos val="b"/>
        <c:majorTickMark val="none"/>
        <c:tickLblPos val="nextTo"/>
        <c:crossAx val="89855104"/>
        <c:crosses val="autoZero"/>
        <c:auto val="1"/>
        <c:lblAlgn val="ctr"/>
        <c:lblOffset val="100"/>
      </c:catAx>
      <c:valAx>
        <c:axId val="89855104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/>
                  <a:t>Horas</a:t>
                </a:r>
              </a:p>
            </c:rich>
          </c:tx>
          <c:layout>
            <c:manualLayout>
              <c:xMode val="edge"/>
              <c:yMode val="edge"/>
              <c:x val="1.7642825896762967E-2"/>
              <c:y val="0.46087525517643635"/>
            </c:manualLayout>
          </c:layout>
        </c:title>
        <c:numFmt formatCode="General" sourceLinked="0"/>
        <c:tickLblPos val="nextTo"/>
        <c:crossAx val="85781888"/>
        <c:crosses val="autoZero"/>
        <c:crossBetween val="between"/>
      </c:valAx>
    </c:plotArea>
    <c:legend>
      <c:legendPos val="r"/>
      <c:layout/>
    </c:legend>
    <c:plotVisOnly val="1"/>
  </c:chart>
  <c:externalData r:id="rId2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lrMapOvr bg1="lt1" tx1="dk1" bg2="lt2" tx2="dk2" accent1="accent1" accent2="accent2" accent3="accent3" accent4="accent4" accent5="accent5" accent6="accent6" hlink="hlink" folHlink="folHlink"/>
  <c:chart>
    <c:autoTitleDeleted val="1"/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dLbls>
            <c:dLbl>
              <c:idx val="0"/>
              <c:layout>
                <c:manualLayout>
                  <c:x val="-2.5462668816040189E-17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0.1111111111111111"/>
                </c:manualLayout>
              </c:layout>
              <c:showVal val="1"/>
            </c:dLbl>
            <c:dLbl>
              <c:idx val="2"/>
              <c:layout>
                <c:manualLayout>
                  <c:x val="8.3333333333333367E-3"/>
                  <c:y val="0.10648148148148168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Incurridas'!$A$6:$A$8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Incurridas'!$B$6:$B$8</c:f>
              <c:numCache>
                <c:formatCode>General</c:formatCode>
                <c:ptCount val="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0"/>
                  <c:y val="9.7222222222222224E-2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8.7962962962963159E-2"/>
                </c:manualLayout>
              </c:layout>
              <c:showVal val="1"/>
            </c:dLbl>
            <c:dLbl>
              <c:idx val="2"/>
              <c:layout>
                <c:manualLayout>
                  <c:x val="2.7777777777777887E-3"/>
                  <c:y val="9.7222222222222224E-2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Incurridas'!$A$6:$A$8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Incurridas'!$C$6:$C$8</c:f>
              <c:numCache>
                <c:formatCode>General</c:formatCode>
                <c:ptCount val="3"/>
                <c:pt idx="0">
                  <c:v>103</c:v>
                </c:pt>
                <c:pt idx="1">
                  <c:v>149</c:v>
                </c:pt>
                <c:pt idx="2">
                  <c:v>121</c:v>
                </c:pt>
              </c:numCache>
            </c:numRef>
          </c:val>
        </c:ser>
        <c:shape val="box"/>
        <c:axId val="89889792"/>
        <c:axId val="89920256"/>
        <c:axId val="0"/>
      </c:bar3DChart>
      <c:catAx>
        <c:axId val="89889792"/>
        <c:scaling>
          <c:orientation val="minMax"/>
        </c:scaling>
        <c:axPos val="b"/>
        <c:majorTickMark val="none"/>
        <c:tickLblPos val="nextTo"/>
        <c:crossAx val="89920256"/>
        <c:crosses val="autoZero"/>
        <c:auto val="1"/>
        <c:lblAlgn val="ctr"/>
        <c:lblOffset val="100"/>
      </c:catAx>
      <c:valAx>
        <c:axId val="89920256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/>
                  <a:t>Horas</a:t>
                </a:r>
              </a:p>
            </c:rich>
          </c:tx>
          <c:layout>
            <c:manualLayout>
              <c:xMode val="edge"/>
              <c:yMode val="edge"/>
              <c:x val="1.764282589676296E-2"/>
              <c:y val="0.46087525517643635"/>
            </c:manualLayout>
          </c:layout>
        </c:title>
        <c:numFmt formatCode="General" sourceLinked="0"/>
        <c:tickLblPos val="nextTo"/>
        <c:crossAx val="89889792"/>
        <c:crosses val="autoZero"/>
        <c:crossBetween val="between"/>
      </c:valAx>
    </c:plotArea>
    <c:legend>
      <c:legendPos val="r"/>
      <c:layout/>
    </c:legend>
    <c:plotVisOnly val="1"/>
  </c:chart>
  <c:externalData r:id="rId2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254658385093179"/>
          <c:y val="4.8611111111111112E-2"/>
          <c:w val="0.635610766045549"/>
          <c:h val="0.8958333333333337"/>
        </c:manualLayout>
      </c:layout>
      <c:barChart>
        <c:barDir val="col"/>
        <c:grouping val="clustered"/>
        <c:ser>
          <c:idx val="0"/>
          <c:order val="0"/>
          <c:tx>
            <c:strRef>
              <c:f>'Horas Incurridas'!$D$1</c:f>
              <c:strCache>
                <c:ptCount val="1"/>
                <c:pt idx="0">
                  <c:v>Desvio</c:v>
                </c:pt>
              </c:strCache>
            </c:strRef>
          </c:tx>
          <c:dLbls>
            <c:dLbl>
              <c:idx val="0"/>
              <c:layout>
                <c:manualLayout>
                  <c:x val="3.0274459544103812E-3"/>
                  <c:y val="9.7791324471537835E-2"/>
                </c:manualLayout>
              </c:layout>
              <c:showVal val="1"/>
            </c:dLbl>
            <c:dLbl>
              <c:idx val="1"/>
              <c:layout>
                <c:manualLayout>
                  <c:x val="-5.5377333177506821E-3"/>
                  <c:y val="9.062173679902924E-2"/>
                </c:manualLayout>
              </c:layout>
              <c:showVal val="1"/>
            </c:dLbl>
            <c:dLbl>
              <c:idx val="2"/>
              <c:layout>
                <c:manualLayout>
                  <c:x val="2.4531657415590236E-3"/>
                  <c:y val="0.10136765162419209"/>
                </c:manualLayout>
              </c:layout>
              <c:showVal val="1"/>
            </c:dLbl>
            <c:dLbl>
              <c:idx val="3"/>
              <c:layout>
                <c:manualLayout>
                  <c:x val="0"/>
                  <c:y val="0.13381160688247312"/>
                </c:manualLayout>
              </c:layout>
              <c:showVal val="1"/>
            </c:dLbl>
            <c:txPr>
              <a:bodyPr/>
              <a:lstStyle/>
              <a:p>
                <a:pPr>
                  <a:defRPr sz="1200" b="1">
                    <a:solidFill>
                      <a:sysClr val="windowText" lastClr="000000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Incurridas'!$A$2:$A$5</c:f>
              <c:strCache>
                <c:ptCount val="4"/>
                <c:pt idx="0">
                  <c:v>Análisis</c:v>
                </c:pt>
                <c:pt idx="1">
                  <c:v>Diseño</c:v>
                </c:pt>
                <c:pt idx="2">
                  <c:v>Desarrollo</c:v>
                </c:pt>
                <c:pt idx="3">
                  <c:v>Testing</c:v>
                </c:pt>
              </c:strCache>
            </c:strRef>
          </c:cat>
          <c:val>
            <c:numRef>
              <c:f>'Horas Incurridas'!$D$2:$D$5</c:f>
              <c:numCache>
                <c:formatCode>General</c:formatCode>
                <c:ptCount val="4"/>
                <c:pt idx="0">
                  <c:v>-149</c:v>
                </c:pt>
                <c:pt idx="1">
                  <c:v>-132</c:v>
                </c:pt>
                <c:pt idx="2">
                  <c:v>-261</c:v>
                </c:pt>
                <c:pt idx="3">
                  <c:v>-227</c:v>
                </c:pt>
              </c:numCache>
            </c:numRef>
          </c:val>
        </c:ser>
        <c:axId val="90084480"/>
        <c:axId val="90086016"/>
      </c:barChart>
      <c:catAx>
        <c:axId val="90084480"/>
        <c:scaling>
          <c:orientation val="minMax"/>
        </c:scaling>
        <c:axPos val="b"/>
        <c:numFmt formatCode="General" sourceLinked="1"/>
        <c:tickLblPos val="nextTo"/>
        <c:txPr>
          <a:bodyPr/>
          <a:lstStyle/>
          <a:p>
            <a:pPr>
              <a:defRPr sz="1600"/>
            </a:pPr>
            <a:endParaRPr lang="es-AR"/>
          </a:p>
        </c:txPr>
        <c:crossAx val="90086016"/>
        <c:crosses val="autoZero"/>
        <c:auto val="1"/>
        <c:lblAlgn val="ctr"/>
        <c:lblOffset val="100"/>
      </c:catAx>
      <c:valAx>
        <c:axId val="90086016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 sz="1800" dirty="0"/>
                  <a:t>Horas</a:t>
                </a:r>
              </a:p>
            </c:rich>
          </c:tx>
          <c:layout>
            <c:manualLayout>
              <c:xMode val="edge"/>
              <c:yMode val="edge"/>
              <c:x val="1.6680958358466072E-2"/>
              <c:y val="0.43033646835812206"/>
            </c:manualLayout>
          </c:layout>
        </c:title>
        <c:numFmt formatCode="General" sourceLinked="1"/>
        <c:tickLblPos val="nextTo"/>
        <c:crossAx val="90084480"/>
        <c:crosses val="autoZero"/>
        <c:crossBetween val="between"/>
      </c:valAx>
    </c:plotArea>
    <c:legend>
      <c:legendPos val="r"/>
      <c:layout/>
      <c:txPr>
        <a:bodyPr/>
        <a:lstStyle/>
        <a:p>
          <a:pPr>
            <a:defRPr sz="1800"/>
          </a:pPr>
          <a:endParaRPr lang="es-AR"/>
        </a:p>
      </c:txPr>
    </c:legend>
    <c:plotVisOnly val="1"/>
    <c:dispBlanksAs val="gap"/>
  </c:chart>
  <c:externalData r:id="rId2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hart>
    <c:autoTitleDeleted val="1"/>
    <c:view3D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dLbls>
            <c:dLbl>
              <c:idx val="0"/>
              <c:layout>
                <c:manualLayout>
                  <c:x val="3.2539170590256641E-2"/>
                  <c:y val="-2.7134809794598036E-2"/>
                </c:manualLayout>
              </c:layout>
              <c:showVal val="1"/>
            </c:dLbl>
            <c:dLbl>
              <c:idx val="1"/>
              <c:layout>
                <c:manualLayout>
                  <c:x val="1.9140688582503906E-2"/>
                  <c:y val="-1.6959256121623772E-2"/>
                </c:manualLayout>
              </c:layout>
              <c:showVal val="1"/>
            </c:dLbl>
            <c:dLbl>
              <c:idx val="2"/>
              <c:layout>
                <c:manualLayout>
                  <c:x val="1.9140688582503979E-2"/>
                  <c:y val="-2.035110734594853E-2"/>
                </c:manualLayout>
              </c:layout>
              <c:showVal val="1"/>
            </c:dLbl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'Horas Incurridas'!$A$2:$A$4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Incurridas'!$B$2:$B$4</c:f>
              <c:numCache>
                <c:formatCode>General</c:formatCode>
                <c:ptCount val="3"/>
                <c:pt idx="0">
                  <c:v>43</c:v>
                </c:pt>
                <c:pt idx="1">
                  <c:v>57</c:v>
                </c:pt>
                <c:pt idx="2">
                  <c:v>16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1.5312550866003125E-2"/>
                  <c:y val="-1.3567404897299021E-2"/>
                </c:manualLayout>
              </c:layout>
              <c:showVal val="1"/>
            </c:dLbl>
            <c:dLbl>
              <c:idx val="1"/>
              <c:layout>
                <c:manualLayout>
                  <c:x val="1.5312550866003125E-2"/>
                  <c:y val="-6.7837024486495107E-3"/>
                </c:manualLayout>
              </c:layout>
              <c:showVal val="1"/>
            </c:dLbl>
            <c:dLbl>
              <c:idx val="2"/>
              <c:layout>
                <c:manualLayout>
                  <c:x val="1.7226619724253513E-2"/>
                  <c:y val="-1.6959256121623772E-2"/>
                </c:manualLayout>
              </c:layout>
              <c:showVal val="1"/>
            </c:dLbl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'Horas Incurridas'!$A$2:$A$4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Incurridas'!$C$2:$C$4</c:f>
              <c:numCache>
                <c:formatCode>General</c:formatCode>
                <c:ptCount val="3"/>
                <c:pt idx="0">
                  <c:v>31</c:v>
                </c:pt>
                <c:pt idx="1">
                  <c:v>49</c:v>
                </c:pt>
                <c:pt idx="2">
                  <c:v>9</c:v>
                </c:pt>
              </c:numCache>
            </c:numRef>
          </c:val>
        </c:ser>
        <c:shape val="box"/>
        <c:axId val="90014464"/>
        <c:axId val="90016000"/>
        <c:axId val="0"/>
      </c:bar3DChart>
      <c:catAx>
        <c:axId val="90014464"/>
        <c:scaling>
          <c:orientation val="minMax"/>
        </c:scaling>
        <c:axPos val="b"/>
        <c:majorTickMark val="none"/>
        <c:tickLblPos val="nextTo"/>
        <c:crossAx val="90016000"/>
        <c:crosses val="autoZero"/>
        <c:auto val="1"/>
        <c:lblAlgn val="ctr"/>
        <c:lblOffset val="100"/>
      </c:catAx>
      <c:valAx>
        <c:axId val="90016000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/>
                  <a:t>Horas</a:t>
                </a:r>
              </a:p>
            </c:rich>
          </c:tx>
          <c:layout>
            <c:manualLayout>
              <c:xMode val="edge"/>
              <c:yMode val="edge"/>
              <c:x val="1.6216933557462624E-2"/>
              <c:y val="0.43024874184304995"/>
            </c:manualLayout>
          </c:layout>
        </c:title>
        <c:numFmt formatCode="General" sourceLinked="1"/>
        <c:tickLblPos val="nextTo"/>
        <c:crossAx val="90014464"/>
        <c:crosses val="autoZero"/>
        <c:crossBetween val="between"/>
      </c:valAx>
    </c:plotArea>
    <c:legend>
      <c:legendPos val="r"/>
      <c:layout/>
    </c:legend>
    <c:plotVisOnly val="1"/>
  </c:chart>
  <c:externalData r:id="rId1"/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CD1BE0-05F7-4A60-8F87-F08E4B1E6FFA}" type="datetimeFigureOut">
              <a:rPr lang="es-AR" smtClean="0"/>
              <a:pPr/>
              <a:t>14/10/2011</a:t>
            </a:fld>
            <a:endParaRPr lang="es-AR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137CBA-E33B-4128-8C84-4ABC742AB433}" type="slidenum">
              <a:rPr lang="es-AR" smtClean="0"/>
              <a:pPr/>
              <a:t>‹Nº›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err="1" smtClean="0"/>
              <a:t>Presentacion</a:t>
            </a:r>
            <a:r>
              <a:rPr lang="es-ES_tradnl" baseline="0" dirty="0" smtClean="0"/>
              <a:t> equipo</a:t>
            </a:r>
          </a:p>
          <a:p>
            <a:r>
              <a:rPr lang="es-ES_tradnl" baseline="0" dirty="0" smtClean="0"/>
              <a:t>Agenda (dos etapas)</a:t>
            </a:r>
          </a:p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37CBA-E33B-4128-8C84-4ABC742AB433}" type="slidenum">
              <a:rPr lang="es-AR" smtClean="0"/>
              <a:pPr/>
              <a:t>1</a:t>
            </a:fld>
            <a:endParaRPr lang="es-A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Principales usuarios del sistema: Administrador</a:t>
            </a:r>
            <a:r>
              <a:rPr lang="es-ES_tradnl" baseline="0" dirty="0" smtClean="0"/>
              <a:t> - Operador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37CBA-E33B-4128-8C84-4ABC742AB433}" type="slidenum">
              <a:rPr lang="es-AR" smtClean="0"/>
              <a:pPr/>
              <a:t>7</a:t>
            </a:fld>
            <a:endParaRPr lang="es-A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37CBA-E33B-4128-8C84-4ABC742AB433}" type="slidenum">
              <a:rPr lang="es-AR" smtClean="0"/>
              <a:pPr/>
              <a:t>10</a:t>
            </a:fld>
            <a:endParaRPr lang="es-A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37CBA-E33B-4128-8C84-4ABC742AB433}" type="slidenum">
              <a:rPr lang="es-AR" smtClean="0"/>
              <a:pPr/>
              <a:t>26</a:t>
            </a:fld>
            <a:endParaRPr lang="es-A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Ver que se</a:t>
            </a:r>
            <a:r>
              <a:rPr lang="es-ES_tradnl" baseline="0" dirty="0" smtClean="0"/>
              <a:t> incluye en esta </a:t>
            </a:r>
            <a:r>
              <a:rPr lang="es-ES_tradnl" baseline="0" dirty="0" err="1" smtClean="0"/>
              <a:t>estimacion</a:t>
            </a:r>
            <a:r>
              <a:rPr lang="es-ES_tradnl" baseline="0" dirty="0" smtClean="0"/>
              <a:t> (</a:t>
            </a:r>
            <a:r>
              <a:rPr lang="es-ES_tradnl" baseline="0" dirty="0" err="1" smtClean="0"/>
              <a:t>analisis</a:t>
            </a:r>
            <a:r>
              <a:rPr lang="es-ES_tradnl" baseline="0" dirty="0" smtClean="0"/>
              <a:t>, diseño, </a:t>
            </a:r>
            <a:r>
              <a:rPr lang="es-ES_tradnl" baseline="0" dirty="0" err="1" smtClean="0"/>
              <a:t>testing</a:t>
            </a:r>
            <a:r>
              <a:rPr lang="es-ES_tradnl" baseline="0" dirty="0" smtClean="0"/>
              <a:t> ? )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37CBA-E33B-4128-8C84-4ABC742AB433}" type="slidenum">
              <a:rPr lang="es-AR" smtClean="0"/>
              <a:pPr/>
              <a:t>28</a:t>
            </a:fld>
            <a:endParaRPr lang="es-A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Notificaciones</a:t>
            </a:r>
            <a:endParaRPr lang="es-AR" dirty="0"/>
          </a:p>
        </p:txBody>
      </p:sp>
      <p:pic>
        <p:nvPicPr>
          <p:cNvPr id="5122" name="Picture 2" descr="闒粀闀粀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19672" y="2924944"/>
            <a:ext cx="6082393" cy="259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Gestión de usuarios</a:t>
            </a:r>
          </a:p>
          <a:p>
            <a:pPr lvl="1" fontAlgn="base"/>
            <a:r>
              <a:rPr lang="es-ES_tradnl" sz="1600" dirty="0" smtClean="0"/>
              <a:t>Distintos perfiles de usuario</a:t>
            </a:r>
            <a:endParaRPr lang="es-AR" sz="1600" dirty="0" smtClean="0"/>
          </a:p>
          <a:p>
            <a:pPr lvl="1" fontAlgn="base"/>
            <a:r>
              <a:rPr lang="es-ES_tradnl" sz="1600" dirty="0" smtClean="0"/>
              <a:t>Roles</a:t>
            </a:r>
            <a:endParaRPr lang="es-AR" sz="1600" dirty="0" smtClean="0"/>
          </a:p>
          <a:p>
            <a:pPr lvl="1" fontAlgn="base"/>
            <a:r>
              <a:rPr lang="es-AR" sz="1600" dirty="0" smtClean="0"/>
              <a:t>Accesos</a:t>
            </a:r>
          </a:p>
          <a:p>
            <a:endParaRPr lang="es-A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07904" y="3068960"/>
            <a:ext cx="4824536" cy="3263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AR" smtClean="0"/>
              <a:t>Agenda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 fontScale="92500" lnSpcReduction="20000"/>
          </a:bodyPr>
          <a:lstStyle/>
          <a:p>
            <a:r>
              <a:rPr lang="es-AR" dirty="0" smtClean="0"/>
              <a:t>Organización del Equipo</a:t>
            </a:r>
          </a:p>
          <a:p>
            <a:r>
              <a:rPr lang="es-AR" dirty="0" smtClean="0"/>
              <a:t>Inicio del Proyecto</a:t>
            </a:r>
          </a:p>
          <a:p>
            <a:r>
              <a:rPr lang="es-AR" dirty="0" smtClean="0"/>
              <a:t>Análisis</a:t>
            </a:r>
          </a:p>
          <a:p>
            <a:r>
              <a:rPr lang="es-AR" dirty="0" smtClean="0"/>
              <a:t>Elección de Tecnología</a:t>
            </a:r>
          </a:p>
          <a:p>
            <a:r>
              <a:rPr lang="es-AR" dirty="0" smtClean="0"/>
              <a:t>Testing</a:t>
            </a:r>
          </a:p>
          <a:p>
            <a:r>
              <a:rPr lang="es-AR" dirty="0" smtClean="0"/>
              <a:t>Esfuerzo</a:t>
            </a:r>
          </a:p>
          <a:p>
            <a:r>
              <a:rPr lang="es-ES_tradnl" dirty="0" smtClean="0"/>
              <a:t>Próximos Pasos</a:t>
            </a:r>
            <a:endParaRPr lang="es-AR" dirty="0" smtClean="0"/>
          </a:p>
          <a:p>
            <a:r>
              <a:rPr lang="es-AR" dirty="0" smtClean="0"/>
              <a:t>Conclusiones</a:t>
            </a:r>
          </a:p>
          <a:p>
            <a:r>
              <a:rPr lang="es-ES_tradnl" dirty="0" smtClean="0"/>
              <a:t>Lecciones Aprendidas</a:t>
            </a:r>
            <a:endParaRPr lang="es-AR" dirty="0" smtClean="0"/>
          </a:p>
          <a:p>
            <a:endParaRPr lang="es-A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Conformación del equipo</a:t>
            </a:r>
            <a:endParaRPr lang="es-AR" dirty="0"/>
          </a:p>
        </p:txBody>
      </p:sp>
      <p:graphicFrame>
        <p:nvGraphicFramePr>
          <p:cNvPr id="5" name="4 Tabla"/>
          <p:cNvGraphicFramePr>
            <a:graphicFrameLocks noGrp="1"/>
          </p:cNvGraphicFramePr>
          <p:nvPr/>
        </p:nvGraphicFramePr>
        <p:xfrm>
          <a:off x="395536" y="2204864"/>
          <a:ext cx="8352928" cy="3960439"/>
        </p:xfrm>
        <a:graphic>
          <a:graphicData uri="http://schemas.openxmlformats.org/drawingml/2006/table">
            <a:tbl>
              <a:tblPr bandCol="1"/>
              <a:tblGrid>
                <a:gridCol w="877756"/>
                <a:gridCol w="907154"/>
                <a:gridCol w="907154"/>
                <a:gridCol w="900435"/>
                <a:gridCol w="900435"/>
                <a:gridCol w="994511"/>
                <a:gridCol w="1058348"/>
                <a:gridCol w="991298"/>
                <a:gridCol w="815837"/>
              </a:tblGrid>
              <a:tr h="264029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Nombre y Apellido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Rol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</a:tr>
              <a:tr h="528058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Líder de Proyecto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Referente Técnico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Referente Funcional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Arquitecto Software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Referente de Testing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Analista Funcional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Desarrollador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Tester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Pablo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Nicolás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Delfino 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Pedro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Honorio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Molina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Claudio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Lodeiro</a:t>
                      </a: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Castro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Julián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Ignacio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Martínez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Coordinación del Trabajo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Comunicación del Equipo:</a:t>
            </a:r>
          </a:p>
          <a:p>
            <a:pPr lvl="1"/>
            <a:r>
              <a:rPr lang="es-AR" dirty="0" smtClean="0"/>
              <a:t>Reuniones semanales presenciales</a:t>
            </a:r>
          </a:p>
          <a:p>
            <a:pPr lvl="1"/>
            <a:r>
              <a:rPr lang="es-ES_tradnl" dirty="0" smtClean="0"/>
              <a:t>Reuniones vía </a:t>
            </a:r>
            <a:r>
              <a:rPr lang="es-ES_tradnl" dirty="0" err="1" smtClean="0"/>
              <a:t>Skype</a:t>
            </a:r>
            <a:r>
              <a:rPr lang="es-ES_tradnl" dirty="0" smtClean="0"/>
              <a:t> / </a:t>
            </a:r>
            <a:r>
              <a:rPr lang="es-ES_tradnl" dirty="0" err="1" smtClean="0"/>
              <a:t>FaceTime</a:t>
            </a:r>
            <a:endParaRPr lang="es-AR" dirty="0" smtClean="0"/>
          </a:p>
          <a:p>
            <a:pPr lvl="1"/>
            <a:r>
              <a:rPr lang="es-AR" dirty="0" smtClean="0"/>
              <a:t>Grupo de Mail (</a:t>
            </a:r>
            <a:r>
              <a:rPr lang="es-AR" dirty="0" err="1" smtClean="0"/>
              <a:t>Gmail</a:t>
            </a:r>
            <a:r>
              <a:rPr lang="es-AR" dirty="0" smtClean="0"/>
              <a:t>)</a:t>
            </a:r>
          </a:p>
          <a:p>
            <a:pPr lvl="1"/>
            <a:r>
              <a:rPr lang="es-AR" dirty="0" smtClean="0"/>
              <a:t>Coordinación de documentos y fuentes vía SVN (Google </a:t>
            </a:r>
            <a:r>
              <a:rPr lang="es-AR" dirty="0" err="1" smtClean="0"/>
              <a:t>Code</a:t>
            </a:r>
            <a:r>
              <a:rPr lang="es-AR" dirty="0" smtClean="0"/>
              <a:t>).</a:t>
            </a:r>
          </a:p>
          <a:p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Elección de Metodología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pPr algn="ctr">
              <a:buNone/>
            </a:pPr>
            <a:r>
              <a:rPr lang="es-ES_tradnl" dirty="0" smtClean="0"/>
              <a:t>Metodología de desarrollo en cascada</a:t>
            </a:r>
            <a:endParaRPr lang="es-AR" dirty="0"/>
          </a:p>
        </p:txBody>
      </p:sp>
      <p:graphicFrame>
        <p:nvGraphicFramePr>
          <p:cNvPr id="56322" name="Object 9"/>
          <p:cNvGraphicFramePr>
            <a:graphicFrameLocks noChangeAspect="1"/>
          </p:cNvGraphicFramePr>
          <p:nvPr/>
        </p:nvGraphicFramePr>
        <p:xfrm>
          <a:off x="2339752" y="2780928"/>
          <a:ext cx="4724400" cy="3268663"/>
        </p:xfrm>
        <a:graphic>
          <a:graphicData uri="http://schemas.openxmlformats.org/presentationml/2006/ole">
            <p:oleObj spid="_x0000_s56322" name="Imagen de mapa de bits" r:id="rId3" imgW="4142857" imgH="2866667" progId="PBrush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Inicio del Proyecto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 lnSpcReduction="10000"/>
          </a:bodyPr>
          <a:lstStyle/>
          <a:p>
            <a:endParaRPr lang="es-AR" dirty="0" smtClean="0"/>
          </a:p>
          <a:p>
            <a:r>
              <a:rPr lang="es-AR" dirty="0" smtClean="0"/>
              <a:t>Fecha de Inicio: 18/08/2010</a:t>
            </a:r>
          </a:p>
          <a:p>
            <a:endParaRPr lang="es-AR" dirty="0" smtClean="0"/>
          </a:p>
          <a:p>
            <a:r>
              <a:rPr lang="es-AR" dirty="0" smtClean="0"/>
              <a:t>Relevamiento junto al cliente (SAHDES)</a:t>
            </a:r>
          </a:p>
          <a:p>
            <a:endParaRPr lang="es-AR" dirty="0" smtClean="0"/>
          </a:p>
          <a:p>
            <a:r>
              <a:rPr lang="es-AR" dirty="0" smtClean="0"/>
              <a:t>Entrevistas abiertas </a:t>
            </a:r>
            <a:endParaRPr lang="es-AR" dirty="0" smtClean="0"/>
          </a:p>
          <a:p>
            <a:endParaRPr lang="es-ES_tradnl" dirty="0" smtClean="0"/>
          </a:p>
          <a:p>
            <a:r>
              <a:rPr lang="es-ES_tradnl" dirty="0" smtClean="0"/>
              <a:t>Trazabilidad</a:t>
            </a:r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Relevamiento</a:t>
            </a:r>
            <a:endParaRPr lang="es-AR" dirty="0"/>
          </a:p>
        </p:txBody>
      </p:sp>
      <p:sp>
        <p:nvSpPr>
          <p:cNvPr id="4" name="TextBox 3"/>
          <p:cNvSpPr txBox="1"/>
          <p:nvPr/>
        </p:nvSpPr>
        <p:spPr>
          <a:xfrm>
            <a:off x="428596" y="2000240"/>
            <a:ext cx="828680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s-AR" sz="3200" dirty="0" smtClean="0"/>
              <a:t>Especificación Requisito de Software</a:t>
            </a:r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 49 Requerimientos</a:t>
            </a:r>
          </a:p>
          <a:p>
            <a:pPr lvl="2">
              <a:buFont typeface="Arial" pitchFamily="34" charset="0"/>
              <a:buChar char="•"/>
            </a:pPr>
            <a:r>
              <a:rPr lang="es-AR" sz="3200" dirty="0" smtClean="0"/>
              <a:t> 6 No Funcionales</a:t>
            </a:r>
          </a:p>
          <a:p>
            <a:pPr lvl="2">
              <a:buFont typeface="Arial" pitchFamily="34" charset="0"/>
              <a:buChar char="•"/>
            </a:pPr>
            <a:r>
              <a:rPr lang="es-AR" sz="3200" dirty="0" smtClean="0"/>
              <a:t> 43 Funcionales</a:t>
            </a:r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Tiempo Incurrido: 216hs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Agenda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ES_tradnl" dirty="0" smtClean="0"/>
              <a:t>¿Qué es Sirius?</a:t>
            </a:r>
          </a:p>
          <a:p>
            <a:r>
              <a:rPr lang="es-ES_tradnl" dirty="0" smtClean="0"/>
              <a:t>Objetivos de Sirius</a:t>
            </a:r>
          </a:p>
          <a:p>
            <a:r>
              <a:rPr lang="es-ES_tradnl" dirty="0" smtClean="0"/>
              <a:t>Principales Características</a:t>
            </a:r>
          </a:p>
          <a:p>
            <a:r>
              <a:rPr lang="es-ES_tradnl" dirty="0" smtClean="0"/>
              <a:t>Demostración de Funcionalidad</a:t>
            </a:r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Relevamiento</a:t>
            </a:r>
            <a:endParaRPr lang="es-AR" dirty="0"/>
          </a:p>
        </p:txBody>
      </p:sp>
      <p:sp>
        <p:nvSpPr>
          <p:cNvPr id="4" name="TextBox 3"/>
          <p:cNvSpPr txBox="1"/>
          <p:nvPr/>
        </p:nvSpPr>
        <p:spPr>
          <a:xfrm>
            <a:off x="357158" y="2000240"/>
            <a:ext cx="82868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s-AR" sz="3200" dirty="0" smtClean="0"/>
              <a:t> Casos de Uso</a:t>
            </a:r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95 Casos de Uso  </a:t>
            </a:r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Tiempo Incurrido: 256hs</a:t>
            </a:r>
          </a:p>
          <a:p>
            <a:pPr lvl="1">
              <a:buFont typeface="Arial" pitchFamily="34" charset="0"/>
              <a:buChar char="•"/>
            </a:pPr>
            <a:endParaRPr lang="es-ES_tradnl" sz="3200" dirty="0" smtClean="0"/>
          </a:p>
          <a:p>
            <a:pPr>
              <a:buFont typeface="Arial" pitchFamily="34" charset="0"/>
              <a:buChar char="•"/>
            </a:pPr>
            <a:r>
              <a:rPr lang="es-ES_tradnl" sz="3200" dirty="0" smtClean="0"/>
              <a:t>Re-trabajo</a:t>
            </a:r>
          </a:p>
          <a:p>
            <a:pPr lvl="1">
              <a:buFont typeface="Arial" pitchFamily="34" charset="0"/>
              <a:buChar char="•"/>
            </a:pPr>
            <a:r>
              <a:rPr lang="es-ES_tradnl" sz="3200" dirty="0" smtClean="0"/>
              <a:t>Tiempo incurrido: 83hs</a:t>
            </a:r>
            <a:endParaRPr lang="es-AR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Relevamiento</a:t>
            </a:r>
            <a:endParaRPr lang="es-AR" dirty="0"/>
          </a:p>
        </p:txBody>
      </p:sp>
      <p:graphicFrame>
        <p:nvGraphicFramePr>
          <p:cNvPr id="5" name="Chart 4"/>
          <p:cNvGraphicFramePr/>
          <p:nvPr/>
        </p:nvGraphicFramePr>
        <p:xfrm>
          <a:off x="571472" y="2071678"/>
          <a:ext cx="8143932" cy="43577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6"/>
          <p:cNvGraphicFramePr>
            <a:graphicFrameLocks/>
          </p:cNvGraphicFramePr>
          <p:nvPr/>
        </p:nvGraphicFramePr>
        <p:xfrm>
          <a:off x="395536" y="1916832"/>
          <a:ext cx="8424936" cy="4608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Elección de Tecnología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sz="2200" dirty="0" smtClean="0"/>
              <a:t>Desarrollo en base a conocimientos del equipo y tecnologías probadas:</a:t>
            </a:r>
          </a:p>
          <a:p>
            <a:pPr lvl="1"/>
            <a:r>
              <a:rPr lang="es-AR" sz="2200" dirty="0" smtClean="0"/>
              <a:t>Java</a:t>
            </a:r>
          </a:p>
          <a:p>
            <a:pPr lvl="1"/>
            <a:r>
              <a:rPr lang="es-AR" sz="2200" dirty="0" err="1" smtClean="0"/>
              <a:t>Struts</a:t>
            </a:r>
            <a:r>
              <a:rPr lang="es-AR" sz="2200" dirty="0" smtClean="0"/>
              <a:t>, Spring, </a:t>
            </a:r>
            <a:r>
              <a:rPr lang="es-AR" sz="2200" dirty="0" err="1" smtClean="0"/>
              <a:t>JQuery</a:t>
            </a:r>
            <a:r>
              <a:rPr lang="es-AR" sz="2200" dirty="0" smtClean="0"/>
              <a:t>, </a:t>
            </a:r>
            <a:r>
              <a:rPr lang="es-AR" sz="2200" dirty="0" err="1" smtClean="0"/>
              <a:t>Hibernate</a:t>
            </a:r>
            <a:r>
              <a:rPr lang="es-AR" sz="2200" dirty="0" smtClean="0"/>
              <a:t>, </a:t>
            </a:r>
            <a:r>
              <a:rPr lang="es-AR" sz="2200" dirty="0" err="1" smtClean="0"/>
              <a:t>DynamicJasper</a:t>
            </a:r>
            <a:endParaRPr lang="es-AR" sz="2200" dirty="0" smtClean="0"/>
          </a:p>
          <a:p>
            <a:pPr lvl="1"/>
            <a:r>
              <a:rPr lang="es-AR" sz="2200" dirty="0" err="1" smtClean="0"/>
              <a:t>MySQL</a:t>
            </a:r>
            <a:endParaRPr lang="es-AR" sz="2200" dirty="0" smtClean="0"/>
          </a:p>
          <a:p>
            <a:r>
              <a:rPr lang="es-AR" sz="2200" dirty="0" smtClean="0"/>
              <a:t>Arquitectura:</a:t>
            </a:r>
          </a:p>
          <a:p>
            <a:pPr lvl="1"/>
            <a:r>
              <a:rPr lang="es-AR" sz="2200" dirty="0" smtClean="0"/>
              <a:t>MVC</a:t>
            </a:r>
          </a:p>
          <a:p>
            <a:pPr lvl="1"/>
            <a:r>
              <a:rPr lang="es-AR" sz="2200" dirty="0" smtClean="0"/>
              <a:t>Modelo de 3 Capas</a:t>
            </a:r>
          </a:p>
          <a:p>
            <a:pPr lvl="1"/>
            <a:r>
              <a:rPr lang="es-AR" sz="2200" dirty="0" smtClean="0"/>
              <a:t>AOP</a:t>
            </a:r>
          </a:p>
          <a:p>
            <a:endParaRPr lang="es-AR" dirty="0"/>
          </a:p>
        </p:txBody>
      </p:sp>
      <p:pic>
        <p:nvPicPr>
          <p:cNvPr id="8" name="Picture 13" descr="H:\arquitectura\jav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100392" y="2564904"/>
            <a:ext cx="692150" cy="1100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4" descr="H:\arquitectura\jquery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00392" y="5013176"/>
            <a:ext cx="720725" cy="72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740352" y="4509120"/>
            <a:ext cx="1057275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812360" y="3861048"/>
            <a:ext cx="10096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8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524328" y="5877272"/>
            <a:ext cx="1266825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Elección de las Herramientas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dirty="0" smtClean="0"/>
              <a:t>Eclipse</a:t>
            </a:r>
          </a:p>
          <a:p>
            <a:r>
              <a:rPr lang="es-ES_tradnl" dirty="0" smtClean="0"/>
              <a:t>Apache </a:t>
            </a:r>
            <a:r>
              <a:rPr lang="es-ES_tradnl" dirty="0" err="1" smtClean="0"/>
              <a:t>Tomcat</a:t>
            </a:r>
            <a:endParaRPr lang="es-AR" dirty="0" smtClean="0"/>
          </a:p>
          <a:p>
            <a:r>
              <a:rPr lang="es-ES_tradnl" dirty="0" err="1" smtClean="0"/>
              <a:t>Tortoise</a:t>
            </a:r>
            <a:r>
              <a:rPr lang="es-ES_tradnl" dirty="0" smtClean="0"/>
              <a:t> SVN</a:t>
            </a:r>
          </a:p>
          <a:p>
            <a:r>
              <a:rPr lang="es-ES_tradnl" dirty="0" smtClean="0"/>
              <a:t>SQL Manager</a:t>
            </a:r>
            <a:endParaRPr lang="es-AR" dirty="0" smtClean="0"/>
          </a:p>
          <a:p>
            <a:r>
              <a:rPr lang="es-ES_tradnl" dirty="0" smtClean="0"/>
              <a:t>Enterprise </a:t>
            </a:r>
            <a:r>
              <a:rPr lang="es-ES_tradnl" dirty="0" err="1" smtClean="0"/>
              <a:t>Architect</a:t>
            </a:r>
            <a:endParaRPr lang="es-ES_tradnl" dirty="0" smtClean="0"/>
          </a:p>
          <a:p>
            <a:r>
              <a:rPr lang="es-ES_tradnl" dirty="0" smtClean="0"/>
              <a:t>Trac</a:t>
            </a:r>
          </a:p>
          <a:p>
            <a:r>
              <a:rPr lang="es-ES_tradnl" dirty="0" err="1" smtClean="0"/>
              <a:t>Balsamiq</a:t>
            </a:r>
            <a:r>
              <a:rPr lang="es-ES_tradnl" dirty="0" smtClean="0"/>
              <a:t> </a:t>
            </a:r>
            <a:r>
              <a:rPr lang="es-ES_tradnl" dirty="0" err="1" smtClean="0"/>
              <a:t>Mockups</a:t>
            </a:r>
            <a:endParaRPr lang="es-AR" dirty="0"/>
          </a:p>
        </p:txBody>
      </p:sp>
      <p:pic>
        <p:nvPicPr>
          <p:cNvPr id="4" name="Picture 6" descr="H:\arquitectura\tomcat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8384" y="2924944"/>
            <a:ext cx="709042" cy="785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5" descr="H:\arquitectura\mysq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40352" y="4653136"/>
            <a:ext cx="1022350" cy="74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452321" y="2132857"/>
            <a:ext cx="1260678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371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948264" y="5661248"/>
            <a:ext cx="1833720" cy="535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372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100392" y="3933056"/>
            <a:ext cx="643508" cy="643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pPr>
              <a:buNone/>
            </a:pPr>
            <a:r>
              <a:rPr lang="es-AR" dirty="0" smtClean="0"/>
              <a:t>Tipos de Testing:</a:t>
            </a:r>
          </a:p>
          <a:p>
            <a:endParaRPr lang="es-AR" dirty="0" smtClean="0"/>
          </a:p>
          <a:p>
            <a:r>
              <a:rPr lang="es-AR" dirty="0" smtClean="0"/>
              <a:t>Test Unitario</a:t>
            </a:r>
          </a:p>
          <a:p>
            <a:r>
              <a:rPr lang="es-AR" dirty="0" smtClean="0"/>
              <a:t>Test Integración</a:t>
            </a:r>
          </a:p>
          <a:p>
            <a:r>
              <a:rPr lang="es-AR" dirty="0" smtClean="0"/>
              <a:t>Test de Aceptación de Usuario</a:t>
            </a:r>
          </a:p>
          <a:p>
            <a:r>
              <a:rPr lang="es-AR" dirty="0" smtClean="0"/>
              <a:t>Test de Concurrencia</a:t>
            </a:r>
          </a:p>
          <a:p>
            <a:r>
              <a:rPr lang="es-AR" dirty="0" smtClean="0"/>
              <a:t>Test de Seguridad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pPr>
              <a:buNone/>
              <a:defRPr/>
            </a:pPr>
            <a:r>
              <a:rPr lang="es-AR" dirty="0" smtClean="0"/>
              <a:t>Criterio de Aceptación:</a:t>
            </a:r>
          </a:p>
          <a:p>
            <a:pPr>
              <a:buNone/>
              <a:defRPr/>
            </a:pPr>
            <a:endParaRPr lang="es-AR" sz="1600" dirty="0" smtClean="0"/>
          </a:p>
          <a:p>
            <a:pPr>
              <a:defRPr/>
            </a:pPr>
            <a:r>
              <a:rPr lang="es-AR" dirty="0" smtClean="0"/>
              <a:t>Todos los CP testeados no deben poseer defectos con criticidad ALTA.</a:t>
            </a:r>
          </a:p>
          <a:p>
            <a:pPr>
              <a:defRPr/>
            </a:pPr>
            <a:r>
              <a:rPr lang="es-AR" dirty="0" smtClean="0"/>
              <a:t>Posibilidad de existencia de defectos de criticidad MEDIA ó BAJA, siempre y cuando no impacte en la calidad de implementación.</a:t>
            </a:r>
          </a:p>
          <a:p>
            <a:pPr>
              <a:defRPr/>
            </a:pPr>
            <a:r>
              <a:rPr lang="es-AR" dirty="0" smtClean="0"/>
              <a:t>Mínimo 3 ciclos de Testing.</a:t>
            </a:r>
          </a:p>
          <a:p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pPr>
              <a:buNone/>
            </a:pPr>
            <a:r>
              <a:rPr lang="es-AR" dirty="0" smtClean="0"/>
              <a:t>Criterio de Aceptación y Parada:</a:t>
            </a:r>
            <a:endParaRPr lang="es-AR" dirty="0"/>
          </a:p>
        </p:txBody>
      </p:sp>
      <p:graphicFrame>
        <p:nvGraphicFramePr>
          <p:cNvPr id="6" name="5 Tabla"/>
          <p:cNvGraphicFramePr>
            <a:graphicFrameLocks noGrp="1"/>
          </p:cNvGraphicFramePr>
          <p:nvPr/>
        </p:nvGraphicFramePr>
        <p:xfrm>
          <a:off x="899592" y="2852935"/>
          <a:ext cx="7128791" cy="3384377"/>
        </p:xfrm>
        <a:graphic>
          <a:graphicData uri="http://schemas.openxmlformats.org/drawingml/2006/table">
            <a:tbl>
              <a:tblPr/>
              <a:tblGrid>
                <a:gridCol w="1256001"/>
                <a:gridCol w="1491503"/>
                <a:gridCol w="1486596"/>
                <a:gridCol w="1452251"/>
                <a:gridCol w="1442440"/>
              </a:tblGrid>
              <a:tr h="92041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Criticidad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AR" sz="16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Criterio de Parada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AR" sz="16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Criterio de Aceptación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</a:tr>
              <a:tr h="1260971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% CP con incidencias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Cantidad CP con Incidencias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% CP con incidencias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Cantidad CP con Incidencias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</a:tr>
              <a:tr h="394399"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Alta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1,5%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</a:tr>
              <a:tr h="394399"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Media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3,0%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0,8%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</a:tr>
              <a:tr h="414189"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Baja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15,0%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5,0%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Cantidad incidencias por ciclo:</a:t>
            </a:r>
            <a:endParaRPr lang="es-AR" dirty="0"/>
          </a:p>
        </p:txBody>
      </p:sp>
      <p:graphicFrame>
        <p:nvGraphicFramePr>
          <p:cNvPr id="6" name="1 Gráfico"/>
          <p:cNvGraphicFramePr>
            <a:graphicFrameLocks/>
          </p:cNvGraphicFramePr>
          <p:nvPr/>
        </p:nvGraphicFramePr>
        <p:xfrm>
          <a:off x="1043608" y="2708920"/>
          <a:ext cx="6480720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Estimación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ES_tradnl" sz="2800" dirty="0" smtClean="0"/>
              <a:t>Estimación Vs. Estimación Formal (UCP) Vs. Incurrido</a:t>
            </a:r>
            <a:endParaRPr lang="es-AR" sz="2800" dirty="0"/>
          </a:p>
        </p:txBody>
      </p:sp>
      <p:graphicFrame>
        <p:nvGraphicFramePr>
          <p:cNvPr id="8" name="5 Gráfico"/>
          <p:cNvGraphicFramePr>
            <a:graphicFrameLocks/>
          </p:cNvGraphicFramePr>
          <p:nvPr/>
        </p:nvGraphicFramePr>
        <p:xfrm>
          <a:off x="1043608" y="2492896"/>
          <a:ext cx="6768752" cy="4032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ES_tradnl" dirty="0" smtClean="0"/>
              <a:t>Análisis y Diseño</a:t>
            </a:r>
            <a:endParaRPr lang="es-AR" dirty="0"/>
          </a:p>
        </p:txBody>
      </p:sp>
      <p:graphicFrame>
        <p:nvGraphicFramePr>
          <p:cNvPr id="6" name="1 Gráfico"/>
          <p:cNvGraphicFramePr>
            <a:graphicFrameLocks/>
          </p:cNvGraphicFramePr>
          <p:nvPr/>
        </p:nvGraphicFramePr>
        <p:xfrm>
          <a:off x="1763688" y="2708920"/>
          <a:ext cx="6048672" cy="38164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¿Qué es Sirius?</a:t>
            </a:r>
            <a:endParaRPr lang="es-AR" dirty="0"/>
          </a:p>
        </p:txBody>
      </p:sp>
      <p:sp>
        <p:nvSpPr>
          <p:cNvPr id="6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Sirius es una solución de software destinada a brindar soporte a la gestión integral de Proyectos de Organismos No Gubernamentales. </a:t>
            </a:r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Desarrollo</a:t>
            </a:r>
            <a:endParaRPr lang="es-AR" dirty="0"/>
          </a:p>
        </p:txBody>
      </p:sp>
      <p:graphicFrame>
        <p:nvGraphicFramePr>
          <p:cNvPr id="4" name="2 Gráfico"/>
          <p:cNvGraphicFramePr/>
          <p:nvPr/>
        </p:nvGraphicFramePr>
        <p:xfrm>
          <a:off x="1547664" y="2564904"/>
          <a:ext cx="619268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Testing y re-trabajo</a:t>
            </a:r>
            <a:endParaRPr lang="es-AR" dirty="0"/>
          </a:p>
        </p:txBody>
      </p:sp>
      <p:graphicFrame>
        <p:nvGraphicFramePr>
          <p:cNvPr id="4" name="4 Gráfico"/>
          <p:cNvGraphicFramePr/>
          <p:nvPr/>
        </p:nvGraphicFramePr>
        <p:xfrm>
          <a:off x="1907704" y="2636912"/>
          <a:ext cx="595840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Fecha de entrega estimada: 28/08/2011</a:t>
            </a:r>
          </a:p>
          <a:p>
            <a:endParaRPr lang="es-ES_tradnl" dirty="0" smtClean="0"/>
          </a:p>
          <a:p>
            <a:r>
              <a:rPr lang="es-ES_tradnl" dirty="0" smtClean="0"/>
              <a:t>Fecha de entrega real: 27/07/2011</a:t>
            </a:r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Desvíos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ES_tradnl" dirty="0" smtClean="0"/>
              <a:t>Desvíos por etapa:</a:t>
            </a:r>
            <a:endParaRPr lang="es-AR" dirty="0"/>
          </a:p>
        </p:txBody>
      </p:sp>
      <p:graphicFrame>
        <p:nvGraphicFramePr>
          <p:cNvPr id="5" name="4 Gráfico"/>
          <p:cNvGraphicFramePr>
            <a:graphicFrameLocks/>
          </p:cNvGraphicFramePr>
          <p:nvPr/>
        </p:nvGraphicFramePr>
        <p:xfrm>
          <a:off x="1331640" y="2708920"/>
          <a:ext cx="6552728" cy="36724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smtClean="0"/>
              <a:t>Esfuerzo Solicitudes de Cambio</a:t>
            </a:r>
            <a:endParaRPr lang="es-AR" dirty="0"/>
          </a:p>
        </p:txBody>
      </p:sp>
      <p:sp>
        <p:nvSpPr>
          <p:cNvPr id="6" name="2 Marcador de contenido"/>
          <p:cNvSpPr txBox="1">
            <a:spLocks/>
          </p:cNvSpPr>
          <p:nvPr/>
        </p:nvSpPr>
        <p:spPr>
          <a:xfrm>
            <a:off x="457200" y="2060848"/>
            <a:ext cx="8229600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s-A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Cantidad cambios solicitados:</a:t>
            </a:r>
            <a:endParaRPr kumimoji="0" lang="es-AR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7 Tabla"/>
          <p:cNvGraphicFramePr>
            <a:graphicFrameLocks noGrp="1"/>
          </p:cNvGraphicFramePr>
          <p:nvPr/>
        </p:nvGraphicFramePr>
        <p:xfrm>
          <a:off x="1619672" y="2708920"/>
          <a:ext cx="6120680" cy="3542796"/>
        </p:xfrm>
        <a:graphic>
          <a:graphicData uri="http://schemas.openxmlformats.org/drawingml/2006/table">
            <a:tbl>
              <a:tblPr/>
              <a:tblGrid>
                <a:gridCol w="1224136"/>
                <a:gridCol w="1224136"/>
                <a:gridCol w="1224136"/>
                <a:gridCol w="1224136"/>
                <a:gridCol w="1224136"/>
              </a:tblGrid>
              <a:tr h="590466">
                <a:tc rowSpan="2"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Impacto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Cantidad de cambios solicitados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</a:tr>
              <a:tr h="590466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Ciclo 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Ciclo 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Ciclo 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5904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Alto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904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Medio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904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Bajo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904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_tradnl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  <a:endParaRPr lang="es-AR" sz="14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_tradnl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</a:t>
                      </a:r>
                      <a:endParaRPr lang="es-AR" sz="14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_tradnl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s-AR" sz="14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_tradnl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es-AR" sz="14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ES_tradnl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37</a:t>
                      </a:r>
                      <a:endParaRPr lang="es-AR" sz="14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 Solicitudes de Cambio</a:t>
            </a:r>
            <a:endParaRPr lang="es-AR" dirty="0"/>
          </a:p>
        </p:txBody>
      </p:sp>
      <p:graphicFrame>
        <p:nvGraphicFramePr>
          <p:cNvPr id="4" name="1 Gráfico"/>
          <p:cNvGraphicFramePr>
            <a:graphicFrameLocks noGrp="1"/>
          </p:cNvGraphicFramePr>
          <p:nvPr>
            <p:ph idx="1"/>
          </p:nvPr>
        </p:nvGraphicFramePr>
        <p:xfrm>
          <a:off x="1403648" y="2780928"/>
          <a:ext cx="6635080" cy="37442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2 Marcador de contenido"/>
          <p:cNvSpPr txBox="1">
            <a:spLocks/>
          </p:cNvSpPr>
          <p:nvPr/>
        </p:nvSpPr>
        <p:spPr>
          <a:xfrm>
            <a:off x="457200" y="2060848"/>
            <a:ext cx="8229600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s-A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Esfuerzo</a:t>
            </a:r>
            <a:r>
              <a:rPr kumimoji="0" lang="es-AR" sz="32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implementación cambios</a:t>
            </a:r>
            <a:r>
              <a:rPr kumimoji="0" lang="es-A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</a:t>
            </a:r>
            <a:endParaRPr kumimoji="0" lang="es-AR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Próximos pasos…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 fontScale="92500" lnSpcReduction="10000"/>
          </a:bodyPr>
          <a:lstStyle/>
          <a:p>
            <a:pPr lvl="0"/>
            <a:r>
              <a:rPr lang="es-ES_tradnl" dirty="0" smtClean="0"/>
              <a:t>Implementación en SAHDES</a:t>
            </a:r>
          </a:p>
          <a:p>
            <a:pPr lvl="0"/>
            <a:endParaRPr lang="es-ES_tradnl" dirty="0" smtClean="0"/>
          </a:p>
          <a:p>
            <a:pPr lvl="0"/>
            <a:r>
              <a:rPr lang="es-ES_tradnl" dirty="0" smtClean="0"/>
              <a:t>Evaluación requerimientos nuevos clientes </a:t>
            </a:r>
          </a:p>
          <a:p>
            <a:pPr lvl="0">
              <a:buNone/>
            </a:pPr>
            <a:r>
              <a:rPr lang="es-ES_tradnl" dirty="0" smtClean="0"/>
              <a:t>	(</a:t>
            </a:r>
            <a:r>
              <a:rPr lang="es-ES_tradnl" dirty="0" err="1" smtClean="0"/>
              <a:t>Ej</a:t>
            </a:r>
            <a:r>
              <a:rPr lang="es-ES_tradnl" dirty="0" smtClean="0"/>
              <a:t>: ASDRA)</a:t>
            </a:r>
          </a:p>
          <a:p>
            <a:pPr lvl="0"/>
            <a:endParaRPr lang="es-ES_tradnl" dirty="0" smtClean="0"/>
          </a:p>
          <a:p>
            <a:pPr lvl="0"/>
            <a:r>
              <a:rPr lang="es-ES_tradnl" dirty="0" smtClean="0"/>
              <a:t>Oportunidades de </a:t>
            </a:r>
            <a:r>
              <a:rPr lang="es-ES_tradnl" dirty="0" smtClean="0"/>
              <a:t>mejora</a:t>
            </a:r>
          </a:p>
          <a:p>
            <a:pPr lvl="1"/>
            <a:r>
              <a:rPr lang="es-ES_tradnl" dirty="0" smtClean="0"/>
              <a:t>Generación de reportes con gráficos</a:t>
            </a:r>
          </a:p>
          <a:p>
            <a:pPr lvl="1"/>
            <a:r>
              <a:rPr lang="es-ES_tradnl" dirty="0" smtClean="0"/>
              <a:t>Envió de notificaciones por email</a:t>
            </a:r>
          </a:p>
          <a:p>
            <a:pPr lvl="1"/>
            <a:r>
              <a:rPr lang="es-ES_tradnl" dirty="0" smtClean="0"/>
              <a:t>Look &amp; </a:t>
            </a:r>
            <a:r>
              <a:rPr lang="es-ES_tradnl" dirty="0" err="1" smtClean="0"/>
              <a:t>Feel</a:t>
            </a:r>
            <a:endParaRPr lang="es-AR" dirty="0" smtClean="0"/>
          </a:p>
          <a:p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Conclusiones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sz="1800" dirty="0" smtClean="0"/>
              <a:t>La elección de tecnologías probadas y conocidas ayudó a completar el desarrollo en forma exitosa.</a:t>
            </a:r>
          </a:p>
          <a:p>
            <a:r>
              <a:rPr lang="es-AR" sz="1800" dirty="0" smtClean="0"/>
              <a:t>Se respetaron los requerimientos planteados y se implementaron las funcionalidades definidas.</a:t>
            </a:r>
          </a:p>
          <a:p>
            <a:r>
              <a:rPr lang="es-AR" sz="1800" dirty="0" smtClean="0"/>
              <a:t>Las aptitudes y perfiles de cada integrante del grupo los roles fueron bien elegidos.</a:t>
            </a:r>
            <a:endParaRPr lang="es-ES_tradnl" sz="1800" dirty="0" smtClean="0"/>
          </a:p>
          <a:p>
            <a:r>
              <a:rPr lang="es-ES_tradnl" sz="1800" dirty="0" smtClean="0"/>
              <a:t>Se estimo que el rendimiento hora-hombre seria menor debido a la situación laboral de cada integrante del grupo pero no fue así. </a:t>
            </a:r>
          </a:p>
          <a:p>
            <a:r>
              <a:rPr lang="es-AR" sz="1800" dirty="0" smtClean="0"/>
              <a:t>Mas allá del enfoque de desarrollar un producto, al contar con el apoyo de un cliente real (SAHDES) la introducción a un negocio desconocido (ONG) fue mas simple y dinámica.</a:t>
            </a:r>
          </a:p>
          <a:p>
            <a:r>
              <a:rPr lang="es-ES_tradnl" sz="1800" dirty="0" smtClean="0"/>
              <a:t>El hecho de desarrollar un sistema de Código Abierto para un cliente como una ONG genero un incentivo extra.</a:t>
            </a:r>
          </a:p>
          <a:p>
            <a:r>
              <a:rPr lang="es-AR" sz="1800" dirty="0" smtClean="0"/>
              <a:t>El éxito del proyecto se debió a la distribución y completitud de las tareas en tiempo y forma.</a:t>
            </a:r>
            <a:endParaRPr lang="es-AR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Lecciones Aprendidas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sz="2400" dirty="0" smtClean="0"/>
              <a:t>Se debe mejorar el proceso de estimación para evitar desvíos</a:t>
            </a:r>
          </a:p>
          <a:p>
            <a:r>
              <a:rPr lang="es-AR" sz="2400" dirty="0" smtClean="0"/>
              <a:t>Evitar que la metodología de trabajo a distancia se vuelva en un obstáculo para la comunicación.</a:t>
            </a:r>
          </a:p>
          <a:p>
            <a:r>
              <a:rPr lang="es-AR" sz="2400" dirty="0" smtClean="0"/>
              <a:t>No dejar que cuestiones técnicas se vuelvan el centro del desarrollo y así perder el enfoque de negocio.</a:t>
            </a:r>
          </a:p>
          <a:p>
            <a:r>
              <a:rPr lang="es-AR" sz="2400" dirty="0" smtClean="0"/>
              <a:t>Metodología cascada: testear los Casos de Uso para prevenir inconsistencias u omisiones funcionales durante la etapa de implementación.</a:t>
            </a:r>
            <a:endParaRPr lang="es-AR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Objetivos de Sirius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dirty="0" smtClean="0"/>
              <a:t>Los objetivos de Sirius surgen del análisis de los requerimientos y necesidades detectadas durante el proceso de elicitación junto a los usuarios finales.</a:t>
            </a:r>
          </a:p>
        </p:txBody>
      </p:sp>
      <p:sp>
        <p:nvSpPr>
          <p:cNvPr id="5" name="7 CuadroTexto"/>
          <p:cNvSpPr txBox="1">
            <a:spLocks noChangeArrowheads="1"/>
          </p:cNvSpPr>
          <p:nvPr/>
        </p:nvSpPr>
        <p:spPr bwMode="auto">
          <a:xfrm>
            <a:off x="899592" y="4437112"/>
            <a:ext cx="28194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Que </a:t>
            </a:r>
            <a:r>
              <a:rPr lang="es-E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dicen </a:t>
            </a: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los usuarios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:</a:t>
            </a:r>
          </a:p>
        </p:txBody>
      </p:sp>
      <p:sp>
        <p:nvSpPr>
          <p:cNvPr id="6" name="3 CuadroTexto"/>
          <p:cNvSpPr txBox="1">
            <a:spLocks noChangeArrowheads="1"/>
          </p:cNvSpPr>
          <p:nvPr/>
        </p:nvSpPr>
        <p:spPr bwMode="auto">
          <a:xfrm>
            <a:off x="1403648" y="4941168"/>
            <a:ext cx="6336704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“</a:t>
            </a:r>
            <a:r>
              <a:rPr lang="es-A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Para la administración de los proyectos estamos utilizando un  Excel extensivo y casi inmanejable…</a:t>
            </a:r>
            <a:r>
              <a:rPr lang="es-E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”</a:t>
            </a:r>
          </a:p>
          <a:p>
            <a:pPr>
              <a:defRPr/>
            </a:pPr>
            <a:endParaRPr lang="es-ES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</a:endParaRPr>
          </a:p>
          <a:p>
            <a:pPr>
              <a:defRPr/>
            </a:pPr>
            <a:r>
              <a:rPr lang="es-A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“No podemos saber fácilmente cuando se esta excediendo lo presupuestado ni en que tarea se sobre presupuesto…”</a:t>
            </a:r>
            <a:endParaRPr lang="es-ES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Objetivos de Sirius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dirty="0" smtClean="0"/>
              <a:t>Simple</a:t>
            </a:r>
          </a:p>
          <a:p>
            <a:pPr>
              <a:buNone/>
            </a:pPr>
            <a:r>
              <a:rPr lang="es-ES" sz="1900" dirty="0" smtClean="0">
                <a:solidFill>
                  <a:srgbClr val="595959"/>
                </a:solidFill>
              </a:rPr>
              <a:t>Sencillez en la instalación, configuración y uso del sistema</a:t>
            </a:r>
          </a:p>
          <a:p>
            <a:r>
              <a:rPr lang="es-ES_tradnl" dirty="0" smtClean="0"/>
              <a:t>Escalable</a:t>
            </a:r>
          </a:p>
          <a:p>
            <a:pPr>
              <a:buNone/>
            </a:pPr>
            <a:r>
              <a:rPr lang="es-ES" sz="1900" dirty="0" smtClean="0">
                <a:solidFill>
                  <a:srgbClr val="595959"/>
                </a:solidFill>
              </a:rPr>
              <a:t>Posibilidad de crecer junto con la organización</a:t>
            </a:r>
            <a:endParaRPr lang="es-ES_tradnl" sz="1900" dirty="0" smtClean="0"/>
          </a:p>
          <a:p>
            <a:r>
              <a:rPr lang="es-ES_tradnl" dirty="0" smtClean="0"/>
              <a:t>Flexible</a:t>
            </a:r>
          </a:p>
          <a:p>
            <a:pPr>
              <a:buNone/>
            </a:pPr>
            <a:r>
              <a:rPr lang="es-ES" sz="1900" dirty="0" smtClean="0">
                <a:solidFill>
                  <a:srgbClr val="595959"/>
                </a:solidFill>
              </a:rPr>
              <a:t>Capacidad de adaptarse a los distintos escenarios del negocio</a:t>
            </a:r>
          </a:p>
          <a:p>
            <a:r>
              <a:rPr lang="es-ES_tradnl" dirty="0" smtClean="0"/>
              <a:t>Open </a:t>
            </a:r>
            <a:r>
              <a:rPr lang="es-ES_tradnl" dirty="0" err="1" smtClean="0"/>
              <a:t>Source</a:t>
            </a:r>
            <a:endParaRPr lang="es-ES_tradnl" dirty="0" smtClean="0"/>
          </a:p>
          <a:p>
            <a:pPr>
              <a:buNone/>
            </a:pPr>
            <a:r>
              <a:rPr lang="es-ES_tradnl" sz="1900" dirty="0" smtClean="0">
                <a:solidFill>
                  <a:srgbClr val="595959"/>
                </a:solidFill>
              </a:rPr>
              <a:t>Desarrollado utilizando ultimas tecnologías de código abierto del mercado </a:t>
            </a:r>
          </a:p>
          <a:p>
            <a:pPr>
              <a:buNone/>
            </a:pPr>
            <a:r>
              <a:rPr lang="es-ES_tradnl" sz="1900" dirty="0" smtClean="0">
                <a:solidFill>
                  <a:srgbClr val="595959"/>
                </a:solidFill>
              </a:rPr>
              <a:t> </a:t>
            </a:r>
            <a:endParaRPr lang="es-AR" sz="1900" dirty="0" smtClean="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Proyectos ONG / Enfoque Marco Lógico (EML)</a:t>
            </a:r>
          </a:p>
          <a:p>
            <a:pPr>
              <a:buNone/>
            </a:pPr>
            <a:r>
              <a:rPr lang="es-AR" dirty="0" smtClean="0"/>
              <a:t> </a:t>
            </a:r>
            <a:endParaRPr lang="es-A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664" y="2780928"/>
            <a:ext cx="6525755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dirty="0" smtClean="0"/>
              <a:t>Administración de:</a:t>
            </a:r>
          </a:p>
          <a:p>
            <a:pPr lvl="1" fontAlgn="base"/>
            <a:r>
              <a:rPr lang="es-ES_tradnl" sz="1600" dirty="0" smtClean="0"/>
              <a:t>Proyectos</a:t>
            </a:r>
            <a:endParaRPr lang="es-AR" sz="1600" dirty="0" smtClean="0"/>
          </a:p>
          <a:p>
            <a:pPr lvl="1" fontAlgn="base"/>
            <a:r>
              <a:rPr lang="es-AR" sz="1600" dirty="0" smtClean="0"/>
              <a:t>Objetivos específicos</a:t>
            </a:r>
          </a:p>
          <a:p>
            <a:pPr lvl="1" fontAlgn="base"/>
            <a:r>
              <a:rPr lang="es-AR" sz="1600" dirty="0" smtClean="0"/>
              <a:t>Objetivos generales</a:t>
            </a:r>
          </a:p>
          <a:p>
            <a:pPr lvl="1" fontAlgn="base"/>
            <a:r>
              <a:rPr lang="es-AR" sz="1600" dirty="0" smtClean="0"/>
              <a:t>Metas</a:t>
            </a:r>
          </a:p>
          <a:p>
            <a:pPr lvl="1" fontAlgn="base"/>
            <a:r>
              <a:rPr lang="es-AR" sz="1600" dirty="0" smtClean="0"/>
              <a:t>Actividades</a:t>
            </a:r>
          </a:p>
          <a:p>
            <a:pPr lvl="1" fontAlgn="base"/>
            <a:r>
              <a:rPr lang="es-AR" sz="1600" dirty="0" smtClean="0"/>
              <a:t>Asignaciones de personal</a:t>
            </a:r>
          </a:p>
          <a:p>
            <a:pPr lvl="1" fontAlgn="base"/>
            <a:r>
              <a:rPr lang="es-AR" sz="1600" dirty="0" smtClean="0"/>
              <a:t>Indicadores</a:t>
            </a:r>
          </a:p>
          <a:p>
            <a:endParaRPr lang="es-AR" sz="18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07904" y="3068960"/>
            <a:ext cx="5009757" cy="31800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Administración de Presupuestos y Gastos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9632" y="2996952"/>
            <a:ext cx="6700614" cy="3202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Generación de reportes</a:t>
            </a:r>
            <a:endParaRPr lang="es-AR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7624" y="3068960"/>
            <a:ext cx="7077778" cy="2304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1327</TotalTime>
  <Words>920</Words>
  <Application>Microsoft Office PowerPoint</Application>
  <PresentationFormat>Presentación en pantalla (4:3)</PresentationFormat>
  <Paragraphs>280</Paragraphs>
  <Slides>39</Slides>
  <Notes>5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39</vt:i4>
      </vt:variant>
    </vt:vector>
  </HeadingPairs>
  <TitlesOfParts>
    <vt:vector size="41" baseType="lpstr">
      <vt:lpstr>Tema de Office</vt:lpstr>
      <vt:lpstr>Imagen de mapa de bits</vt:lpstr>
      <vt:lpstr>Diapositiva 1</vt:lpstr>
      <vt:lpstr>Agenda</vt:lpstr>
      <vt:lpstr>¿Qué es Sirius?</vt:lpstr>
      <vt:lpstr>Objetivos de Sirius</vt:lpstr>
      <vt:lpstr>Objetivos de Sirius</vt:lpstr>
      <vt:lpstr>Principales Características</vt:lpstr>
      <vt:lpstr>Principales Características</vt:lpstr>
      <vt:lpstr>Principales Características</vt:lpstr>
      <vt:lpstr>Principales Características</vt:lpstr>
      <vt:lpstr>Principales Características</vt:lpstr>
      <vt:lpstr>Principales Características</vt:lpstr>
      <vt:lpstr>Diapositiva 12</vt:lpstr>
      <vt:lpstr>Diapositiva 13</vt:lpstr>
      <vt:lpstr>Agenda</vt:lpstr>
      <vt:lpstr>Conformación del equipo</vt:lpstr>
      <vt:lpstr>Coordinación del Trabajo</vt:lpstr>
      <vt:lpstr>Elección de Metodología</vt:lpstr>
      <vt:lpstr>Inicio del Proyecto</vt:lpstr>
      <vt:lpstr>Resultados Relevamiento</vt:lpstr>
      <vt:lpstr>Resultados Relevamiento</vt:lpstr>
      <vt:lpstr>Resultados Relevamiento</vt:lpstr>
      <vt:lpstr>Elección de Tecnología</vt:lpstr>
      <vt:lpstr>Elección de las Herramientas</vt:lpstr>
      <vt:lpstr>Testing</vt:lpstr>
      <vt:lpstr>Testing</vt:lpstr>
      <vt:lpstr>Testing</vt:lpstr>
      <vt:lpstr>Testing</vt:lpstr>
      <vt:lpstr>Estimación</vt:lpstr>
      <vt:lpstr>Esfuerzo</vt:lpstr>
      <vt:lpstr>Esfuerzo</vt:lpstr>
      <vt:lpstr>Esfuerzo</vt:lpstr>
      <vt:lpstr>Resultados Esfuerzo</vt:lpstr>
      <vt:lpstr>Desvíos</vt:lpstr>
      <vt:lpstr>Esfuerzo Solicitudes de Cambio</vt:lpstr>
      <vt:lpstr>Esfuerzo Solicitudes de Cambio</vt:lpstr>
      <vt:lpstr>Próximos pasos…</vt:lpstr>
      <vt:lpstr>Conclusiones</vt:lpstr>
      <vt:lpstr>Lecciones Aprendidas</vt:lpstr>
      <vt:lpstr>Diapositiva 39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Delfino, Pablo</dc:creator>
  <cp:lastModifiedBy>Pablo Delfino</cp:lastModifiedBy>
  <cp:revision>131</cp:revision>
  <dcterms:created xsi:type="dcterms:W3CDTF">2011-10-10T14:21:44Z</dcterms:created>
  <dcterms:modified xsi:type="dcterms:W3CDTF">2011-10-15T01:02:06Z</dcterms:modified>
</cp:coreProperties>
</file>

<file path=docProps/thumbnail.jpeg>
</file>